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60" r:id="rId5"/>
    <p:sldId id="258" r:id="rId6"/>
    <p:sldId id="264" r:id="rId7"/>
    <p:sldId id="261" r:id="rId8"/>
    <p:sldId id="262" r:id="rId9"/>
    <p:sldId id="263" r:id="rId10"/>
  </p:sldIdLst>
  <p:sldSz cx="6858000" cy="9144000" type="screen4x3"/>
  <p:notesSz cx="6888163" cy="100187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488" autoAdjust="0"/>
  </p:normalViewPr>
  <p:slideViewPr>
    <p:cSldViewPr>
      <p:cViewPr>
        <p:scale>
          <a:sx n="95" d="100"/>
          <a:sy n="95" d="100"/>
        </p:scale>
        <p:origin x="-1506" y="67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979FE-E481-4BBE-9299-093C3EE3B3F0}" type="datetimeFigureOut">
              <a:rPr lang="en-GB" smtClean="0"/>
              <a:t>28/09/2015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035175" y="750888"/>
            <a:ext cx="2817813" cy="37576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8975" y="4759325"/>
            <a:ext cx="5510213" cy="45085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15475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02075" y="9515475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A4441-7987-4BB7-B339-FCCC218E8F1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789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A4441-7987-4BB7-B339-FCCC218E8F1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9230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A4441-7987-4BB7-B339-FCCC218E8F1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0178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28/09/2015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802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28/09/2015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4739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3729037" y="488951"/>
            <a:ext cx="1157288" cy="104013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7175" y="488951"/>
            <a:ext cx="3357563" cy="1040130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28/09/2015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27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28/09/2015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562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28/09/2015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602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7175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628900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28/09/2015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469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28/09/2015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711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28/09/2015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86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28/09/2015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407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28/09/2015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953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28/09/2015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689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5F83E-7A7A-4BA2-8B2F-EF7A14BC0F6A}" type="datetimeFigureOut">
              <a:rPr lang="en-GB" smtClean="0"/>
              <a:t>28/09/2015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020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tiff"/><Relationship Id="rId18" Type="http://schemas.openxmlformats.org/officeDocument/2006/relationships/image" Target="../media/image16.png"/><Relationship Id="rId26" Type="http://schemas.microsoft.com/office/2007/relationships/hdphoto" Target="../media/hdphoto10.wdp"/><Relationship Id="rId3" Type="http://schemas.openxmlformats.org/officeDocument/2006/relationships/image" Target="../media/image6.tiff"/><Relationship Id="rId21" Type="http://schemas.microsoft.com/office/2007/relationships/hdphoto" Target="../media/hdphoto8.wdp"/><Relationship Id="rId34" Type="http://schemas.openxmlformats.org/officeDocument/2006/relationships/image" Target="../media/image26.tiff"/><Relationship Id="rId7" Type="http://schemas.microsoft.com/office/2007/relationships/hdphoto" Target="../media/hdphoto3.wdp"/><Relationship Id="rId12" Type="http://schemas.openxmlformats.org/officeDocument/2006/relationships/image" Target="../media/image12.png"/><Relationship Id="rId17" Type="http://schemas.microsoft.com/office/2007/relationships/hdphoto" Target="../media/hdphoto6.wdp"/><Relationship Id="rId25" Type="http://schemas.openxmlformats.org/officeDocument/2006/relationships/image" Target="../media/image20.jpeg"/><Relationship Id="rId33" Type="http://schemas.openxmlformats.org/officeDocument/2006/relationships/image" Target="../media/image25.tiff"/><Relationship Id="rId2" Type="http://schemas.openxmlformats.org/officeDocument/2006/relationships/image" Target="../media/image5.tiff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29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24" Type="http://schemas.openxmlformats.org/officeDocument/2006/relationships/image" Target="../media/image19.png"/><Relationship Id="rId32" Type="http://schemas.openxmlformats.org/officeDocument/2006/relationships/image" Target="../media/image24.tiff"/><Relationship Id="rId5" Type="http://schemas.microsoft.com/office/2007/relationships/hdphoto" Target="../media/hdphoto2.wdp"/><Relationship Id="rId15" Type="http://schemas.microsoft.com/office/2007/relationships/hdphoto" Target="../media/hdphoto5.wdp"/><Relationship Id="rId23" Type="http://schemas.microsoft.com/office/2007/relationships/hdphoto" Target="../media/hdphoto9.wdp"/><Relationship Id="rId28" Type="http://schemas.microsoft.com/office/2007/relationships/hdphoto" Target="../media/hdphoto11.wdp"/><Relationship Id="rId36" Type="http://schemas.openxmlformats.org/officeDocument/2006/relationships/image" Target="../media/image28.tiff"/><Relationship Id="rId10" Type="http://schemas.microsoft.com/office/2007/relationships/hdphoto" Target="../media/hdphoto4.wdp"/><Relationship Id="rId19" Type="http://schemas.microsoft.com/office/2007/relationships/hdphoto" Target="../media/hdphoto7.wdp"/><Relationship Id="rId31" Type="http://schemas.openxmlformats.org/officeDocument/2006/relationships/image" Target="../media/image23.tiff"/><Relationship Id="rId4" Type="http://schemas.openxmlformats.org/officeDocument/2006/relationships/image" Target="../media/image7.png"/><Relationship Id="rId9" Type="http://schemas.openxmlformats.org/officeDocument/2006/relationships/image" Target="../media/image10.jpeg"/><Relationship Id="rId14" Type="http://schemas.openxmlformats.org/officeDocument/2006/relationships/image" Target="../media/image14.png"/><Relationship Id="rId22" Type="http://schemas.openxmlformats.org/officeDocument/2006/relationships/image" Target="../media/image18.jpeg"/><Relationship Id="rId27" Type="http://schemas.openxmlformats.org/officeDocument/2006/relationships/image" Target="../media/image21.jpeg"/><Relationship Id="rId30" Type="http://schemas.microsoft.com/office/2007/relationships/hdphoto" Target="../media/hdphoto12.wdp"/><Relationship Id="rId35" Type="http://schemas.openxmlformats.org/officeDocument/2006/relationships/image" Target="../media/image27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13" Type="http://schemas.openxmlformats.org/officeDocument/2006/relationships/image" Target="../media/image38.jpe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12" Type="http://schemas.openxmlformats.org/officeDocument/2006/relationships/image" Target="../media/image3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11" Type="http://schemas.openxmlformats.org/officeDocument/2006/relationships/image" Target="../media/image36.jpeg"/><Relationship Id="rId5" Type="http://schemas.openxmlformats.org/officeDocument/2006/relationships/image" Target="../media/image33.png"/><Relationship Id="rId10" Type="http://schemas.microsoft.com/office/2007/relationships/hdphoto" Target="../media/hdphoto16.wdp"/><Relationship Id="rId4" Type="http://schemas.microsoft.com/office/2007/relationships/hdphoto" Target="../media/hdphoto13.wdp"/><Relationship Id="rId9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tiff"/><Relationship Id="rId3" Type="http://schemas.openxmlformats.org/officeDocument/2006/relationships/image" Target="../media/image39.tiff"/><Relationship Id="rId7" Type="http://schemas.openxmlformats.org/officeDocument/2006/relationships/image" Target="../media/image4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tiff"/><Relationship Id="rId11" Type="http://schemas.openxmlformats.org/officeDocument/2006/relationships/image" Target="../media/image47.tiff"/><Relationship Id="rId5" Type="http://schemas.openxmlformats.org/officeDocument/2006/relationships/image" Target="../media/image41.tiff"/><Relationship Id="rId10" Type="http://schemas.openxmlformats.org/officeDocument/2006/relationships/image" Target="../media/image46.tiff"/><Relationship Id="rId4" Type="http://schemas.openxmlformats.org/officeDocument/2006/relationships/image" Target="../media/image40.tiff"/><Relationship Id="rId9" Type="http://schemas.openxmlformats.org/officeDocument/2006/relationships/image" Target="../media/image4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7" Type="http://schemas.openxmlformats.org/officeDocument/2006/relationships/image" Target="../media/image61.tiff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tiff"/><Relationship Id="rId5" Type="http://schemas.openxmlformats.org/officeDocument/2006/relationships/image" Target="../media/image59.tiff"/><Relationship Id="rId4" Type="http://schemas.openxmlformats.org/officeDocument/2006/relationships/image" Target="../media/image5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Fig. 1</a:t>
            </a:r>
            <a:endParaRPr lang="en-US" b="1"/>
          </a:p>
        </p:txBody>
      </p:sp>
      <p:sp>
        <p:nvSpPr>
          <p:cNvPr id="6" name="TextBox 1"/>
          <p:cNvSpPr txBox="1"/>
          <p:nvPr/>
        </p:nvSpPr>
        <p:spPr>
          <a:xfrm>
            <a:off x="771342" y="957532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</a:t>
            </a:r>
            <a:endParaRPr lang="en-US" b="1"/>
          </a:p>
        </p:txBody>
      </p:sp>
      <p:sp>
        <p:nvSpPr>
          <p:cNvPr id="10" name="TextBox 1"/>
          <p:cNvSpPr txBox="1"/>
          <p:nvPr/>
        </p:nvSpPr>
        <p:spPr>
          <a:xfrm>
            <a:off x="771342" y="291581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</a:t>
            </a:r>
          </a:p>
        </p:txBody>
      </p:sp>
      <p:pic>
        <p:nvPicPr>
          <p:cNvPr id="1037" name="Picture 13" descr="C:\Users\Raphael\Desktop 4\Temporary Export Files\DNaseI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411" y="1014348"/>
            <a:ext cx="241092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"/>
          <p:cNvSpPr txBox="1"/>
          <p:nvPr/>
        </p:nvSpPr>
        <p:spPr>
          <a:xfrm>
            <a:off x="3717032" y="827784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</a:t>
            </a:r>
          </a:p>
        </p:txBody>
      </p:sp>
      <p:pic>
        <p:nvPicPr>
          <p:cNvPr id="2076" name="Picture 7"/>
          <p:cNvPicPr>
            <a:picLocks noChangeAspect="1" noChangeArrowheads="1"/>
          </p:cNvPicPr>
          <p:nvPr/>
        </p:nvPicPr>
        <p:blipFill>
          <a:blip r:embed="rId4" cstate="print">
            <a:lum bright="12000" contrast="-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826" y="3625793"/>
            <a:ext cx="2028088" cy="136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Textfeld 38"/>
          <p:cNvSpPr txBox="1"/>
          <p:nvPr/>
        </p:nvSpPr>
        <p:spPr>
          <a:xfrm>
            <a:off x="4106774" y="3745367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GB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Textfeld 99"/>
          <p:cNvSpPr txBox="1"/>
          <p:nvPr/>
        </p:nvSpPr>
        <p:spPr>
          <a:xfrm>
            <a:off x="4414974" y="3745367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GB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feld 100"/>
          <p:cNvSpPr txBox="1"/>
          <p:nvPr/>
        </p:nvSpPr>
        <p:spPr>
          <a:xfrm>
            <a:off x="4564956" y="3745367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GB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Textfeld 101"/>
          <p:cNvSpPr txBox="1"/>
          <p:nvPr/>
        </p:nvSpPr>
        <p:spPr>
          <a:xfrm>
            <a:off x="4714938" y="3745367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GB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Textfeld 102"/>
          <p:cNvSpPr txBox="1"/>
          <p:nvPr/>
        </p:nvSpPr>
        <p:spPr>
          <a:xfrm>
            <a:off x="4871270" y="3745367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GB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feld 103"/>
          <p:cNvSpPr txBox="1"/>
          <p:nvPr/>
        </p:nvSpPr>
        <p:spPr>
          <a:xfrm>
            <a:off x="5021252" y="3745367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lang="en-GB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Textfeld 104"/>
          <p:cNvSpPr txBox="1"/>
          <p:nvPr/>
        </p:nvSpPr>
        <p:spPr>
          <a:xfrm>
            <a:off x="5169316" y="3745367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GB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Textfeld 105"/>
          <p:cNvSpPr txBox="1"/>
          <p:nvPr/>
        </p:nvSpPr>
        <p:spPr>
          <a:xfrm>
            <a:off x="5338206" y="3745367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endParaRPr lang="en-GB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Textfeld 106"/>
          <p:cNvSpPr txBox="1"/>
          <p:nvPr/>
        </p:nvSpPr>
        <p:spPr>
          <a:xfrm>
            <a:off x="5491256" y="3745367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endParaRPr lang="en-GB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Textfeld 107"/>
          <p:cNvSpPr txBox="1"/>
          <p:nvPr/>
        </p:nvSpPr>
        <p:spPr>
          <a:xfrm>
            <a:off x="5640230" y="3745367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smtClean="0"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endParaRPr lang="en-GB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Textfeld 108"/>
          <p:cNvSpPr txBox="1"/>
          <p:nvPr/>
        </p:nvSpPr>
        <p:spPr>
          <a:xfrm>
            <a:off x="5777130" y="3745367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smtClean="0">
                <a:latin typeface="Arial" panose="020B0604020202020204" pitchFamily="34" charset="0"/>
                <a:cs typeface="Arial" panose="020B0604020202020204" pitchFamily="34" charset="0"/>
              </a:rPr>
              <a:t>19</a:t>
            </a:r>
            <a:endParaRPr lang="en-GB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Textfeld 109"/>
          <p:cNvSpPr txBox="1"/>
          <p:nvPr/>
        </p:nvSpPr>
        <p:spPr>
          <a:xfrm>
            <a:off x="5946546" y="3745367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smtClean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GB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Textfeld 112"/>
          <p:cNvSpPr txBox="1"/>
          <p:nvPr/>
        </p:nvSpPr>
        <p:spPr>
          <a:xfrm>
            <a:off x="4217974" y="3745367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GB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Textfeld 113"/>
          <p:cNvSpPr txBox="1"/>
          <p:nvPr/>
        </p:nvSpPr>
        <p:spPr>
          <a:xfrm>
            <a:off x="4322824" y="3745367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GB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Gerade Verbindung 2"/>
          <p:cNvCxnSpPr/>
          <p:nvPr/>
        </p:nvCxnSpPr>
        <p:spPr>
          <a:xfrm>
            <a:off x="4520380" y="3579709"/>
            <a:ext cx="396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/>
        </p:nvCxnSpPr>
        <p:spPr>
          <a:xfrm>
            <a:off x="5134650" y="3579709"/>
            <a:ext cx="396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feld 30"/>
          <p:cNvSpPr txBox="1"/>
          <p:nvPr/>
        </p:nvSpPr>
        <p:spPr>
          <a:xfrm>
            <a:off x="4470455" y="3399069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FC-P</a:t>
            </a:r>
            <a:r>
              <a:rPr lang="de-CH" sz="8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GB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5099477" y="3399069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FC-P</a:t>
            </a:r>
            <a:r>
              <a:rPr lang="de-CH" sz="8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GB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8" descr="C:\Users\Raphael\Desktop 4\Temporary Export Files\Nuclei untreated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08" y="3059832"/>
            <a:ext cx="239420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1"/>
          <p:cNvSpPr txBox="1"/>
          <p:nvPr/>
        </p:nvSpPr>
        <p:spPr>
          <a:xfrm>
            <a:off x="3717032" y="291581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64904" y="3100482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200" smtClean="0"/>
              <a:t>A9 cells</a:t>
            </a:r>
            <a:r>
              <a:rPr lang="en-GB" sz="1200" smtClean="0"/>
              <a:t> 18h</a:t>
            </a:r>
          </a:p>
          <a:p>
            <a:r>
              <a:rPr lang="fr-CH" sz="1200" smtClean="0"/>
              <a:t>Nuclei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323134" y="1016086"/>
            <a:ext cx="1090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200" smtClean="0"/>
              <a:t>A9 cells</a:t>
            </a:r>
            <a:r>
              <a:rPr lang="en-GB" sz="1200" smtClean="0"/>
              <a:t> 8 days</a:t>
            </a:r>
          </a:p>
          <a:p>
            <a:r>
              <a:rPr lang="fr-CH" sz="1200" smtClean="0"/>
              <a:t>SN, cells??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05665" y="3895248"/>
            <a:ext cx="8098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800" smtClean="0">
                <a:latin typeface="Arial" panose="020B0604020202020204" pitchFamily="34" charset="0"/>
                <a:cs typeface="Arial" panose="020B0604020202020204" pitchFamily="34" charset="0"/>
              </a:rPr>
              <a:t>AEX fractions</a:t>
            </a:r>
            <a:endParaRPr lang="en-GB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264978" y="3159958"/>
            <a:ext cx="17876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900" smtClean="0">
                <a:latin typeface="Arial" panose="020B0604020202020204" pitchFamily="34" charset="0"/>
                <a:cs typeface="Arial" panose="020B0604020202020204" pitchFamily="34" charset="0"/>
              </a:rPr>
              <a:t>AEX / dot blot of EC precursors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C:\Users\Raphael\Desktop 4\PaperPics\Two populations.tif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08" y="1014348"/>
            <a:ext cx="259180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79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Raphael\Desktop 4\Anion Exchange Profiles TIF\P1binding_B7NVP2\P1binding_B7NVP2_c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520" y="4295162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Raphael\Desktop 4\Anion Exchange Profiles TIF\P1binding_B7NVP2\P1binding_B7NVP2_c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917" y="4295162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Raphael\Desktop 4\Anion Exchange Profiles TIF\BindingP2B7NVP2\BindingP2B7NVP2_c1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35000"/>
                    </a14:imgEffect>
                    <a14:imgEffect>
                      <a14:brightnessContrast bright="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520" y="5075532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C:\Users\Raphael\Desktop 4\Anion Exchange Profiles TIF\BindingP2B7NVP2\BindingP2B7NVP2_c2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917" y="5075532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9"/>
          <p:cNvSpPr txBox="1"/>
          <p:nvPr/>
        </p:nvSpPr>
        <p:spPr>
          <a:xfrm>
            <a:off x="1132523" y="4095377"/>
            <a:ext cx="858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smtClean="0"/>
              <a:t>α</a:t>
            </a:r>
            <a:r>
              <a:rPr lang="en-GB" sz="1000" b="1" smtClean="0"/>
              <a:t> Capsid</a:t>
            </a:r>
          </a:p>
        </p:txBody>
      </p:sp>
      <p:sp>
        <p:nvSpPr>
          <p:cNvPr id="9" name="Textfeld 10"/>
          <p:cNvSpPr txBox="1"/>
          <p:nvPr/>
        </p:nvSpPr>
        <p:spPr>
          <a:xfrm>
            <a:off x="1976106" y="4095377"/>
            <a:ext cx="8387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smtClean="0"/>
              <a:t>α</a:t>
            </a:r>
            <a:r>
              <a:rPr lang="en-GB" sz="1000" b="1" smtClean="0"/>
              <a:t> N-VP2</a:t>
            </a:r>
          </a:p>
        </p:txBody>
      </p:sp>
      <p:sp>
        <p:nvSpPr>
          <p:cNvPr id="10" name="Textfeld 11"/>
          <p:cNvSpPr txBox="1"/>
          <p:nvPr/>
        </p:nvSpPr>
        <p:spPr>
          <a:xfrm>
            <a:off x="2826747" y="4095377"/>
            <a:ext cx="858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err="1" smtClean="0"/>
              <a:t>Merge</a:t>
            </a:r>
            <a:endParaRPr lang="en-GB" sz="1000" b="1" smtClean="0"/>
          </a:p>
        </p:txBody>
      </p:sp>
      <p:sp>
        <p:nvSpPr>
          <p:cNvPr id="11" name="Textfeld 12"/>
          <p:cNvSpPr txBox="1"/>
          <p:nvPr/>
        </p:nvSpPr>
        <p:spPr>
          <a:xfrm>
            <a:off x="691823" y="4558982"/>
            <a:ext cx="6027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FC-P</a:t>
            </a:r>
            <a:r>
              <a:rPr lang="de-CH" sz="1000" b="1" baseline="-25000" dirty="0" smtClean="0"/>
              <a:t>1</a:t>
            </a:r>
            <a:endParaRPr lang="en-GB" sz="1000" b="1" baseline="-25000" dirty="0" smtClean="0"/>
          </a:p>
        </p:txBody>
      </p:sp>
      <p:sp>
        <p:nvSpPr>
          <p:cNvPr id="12" name="Textfeld 13"/>
          <p:cNvSpPr txBox="1"/>
          <p:nvPr/>
        </p:nvSpPr>
        <p:spPr>
          <a:xfrm>
            <a:off x="691823" y="5333373"/>
            <a:ext cx="759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FC-P</a:t>
            </a:r>
            <a:r>
              <a:rPr lang="de-CH" sz="1000" b="1" baseline="-25000" dirty="0" smtClean="0"/>
              <a:t>2</a:t>
            </a:r>
            <a:endParaRPr lang="en-GB" sz="1000" b="1" baseline="-25000" dirty="0" smtClean="0"/>
          </a:p>
        </p:txBody>
      </p:sp>
      <p:sp>
        <p:nvSpPr>
          <p:cNvPr id="13" name="Textfeld 14"/>
          <p:cNvSpPr txBox="1"/>
          <p:nvPr/>
        </p:nvSpPr>
        <p:spPr>
          <a:xfrm>
            <a:off x="2356688" y="3932162"/>
            <a:ext cx="6064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smtClean="0"/>
              <a:t>Binding</a:t>
            </a:r>
            <a:endParaRPr lang="en-GB" sz="1000" b="1"/>
          </a:p>
        </p:txBody>
      </p:sp>
      <p:sp>
        <p:nvSpPr>
          <p:cNvPr id="14" name="Textfeld 35"/>
          <p:cNvSpPr txBox="1"/>
          <p:nvPr/>
        </p:nvSpPr>
        <p:spPr>
          <a:xfrm>
            <a:off x="3529013" y="4095377"/>
            <a:ext cx="822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err="1" smtClean="0"/>
              <a:t>Detailed</a:t>
            </a:r>
            <a:endParaRPr lang="en-GB" sz="1000" b="1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9341" y="5075532"/>
            <a:ext cx="756000" cy="756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9129" y="5075532"/>
            <a:ext cx="756000" cy="756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69341" y="4295162"/>
            <a:ext cx="756000" cy="756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89129" y="4295162"/>
            <a:ext cx="756000" cy="756000"/>
          </a:xfrm>
          <a:prstGeom prst="rect">
            <a:avLst/>
          </a:prstGeom>
        </p:spPr>
      </p:pic>
      <p:pic>
        <p:nvPicPr>
          <p:cNvPr id="19" name="Picture 6" descr="C:\Users\Raphael\Desktop 4\Anion Exchange Profiles TIF\P14h_B7NVP2\P14h_B7NVP2_c1.TIF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520" y="6224470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7" descr="C:\Users\Raphael\Desktop 4\Anion Exchange Profiles TIF\P14h_B7NVP2\P14h_B7NVP2_c2.TIF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917" y="6224470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C:\Users\Raphael\Desktop 4\Anion Exchange Profiles TIF\P24h_B7NVP2\P24h_B7NVP2_c1.TIF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520" y="7004030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C:\Users\Raphael\Desktop 4\Anion Exchange Profiles TIF\P24h_B7NVP2\P24h_B7NVP2_c2.TIF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917" y="7004030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9"/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69341" y="6224470"/>
            <a:ext cx="756000" cy="756000"/>
          </a:xfrm>
          <a:prstGeom prst="rect">
            <a:avLst/>
          </a:prstGeom>
        </p:spPr>
      </p:pic>
      <p:pic>
        <p:nvPicPr>
          <p:cNvPr id="24" name="Picture 30"/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9129" y="6224470"/>
            <a:ext cx="756000" cy="756000"/>
          </a:xfrm>
          <a:prstGeom prst="rect">
            <a:avLst/>
          </a:prstGeom>
        </p:spPr>
      </p:pic>
      <p:pic>
        <p:nvPicPr>
          <p:cNvPr id="25" name="Picture 3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469341" y="7004030"/>
            <a:ext cx="756000" cy="756000"/>
          </a:xfrm>
          <a:prstGeom prst="rect">
            <a:avLst/>
          </a:prstGeom>
        </p:spPr>
      </p:pic>
      <p:pic>
        <p:nvPicPr>
          <p:cNvPr id="26" name="Picture 32"/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3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9129" y="7004030"/>
            <a:ext cx="756000" cy="756000"/>
          </a:xfrm>
          <a:prstGeom prst="rect">
            <a:avLst/>
          </a:prstGeom>
        </p:spPr>
      </p:pic>
      <p:sp>
        <p:nvSpPr>
          <p:cNvPr id="27" name="Textfeld 12"/>
          <p:cNvSpPr txBox="1"/>
          <p:nvPr/>
        </p:nvSpPr>
        <p:spPr>
          <a:xfrm>
            <a:off x="691823" y="6472052"/>
            <a:ext cx="6450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FC-P</a:t>
            </a:r>
            <a:r>
              <a:rPr lang="de-CH" sz="1000" b="1" baseline="-25000" dirty="0" smtClean="0"/>
              <a:t>1</a:t>
            </a:r>
            <a:endParaRPr lang="en-GB" sz="1000" b="1" baseline="-25000" dirty="0" smtClean="0"/>
          </a:p>
        </p:txBody>
      </p:sp>
      <p:sp>
        <p:nvSpPr>
          <p:cNvPr id="28" name="Textfeld 13"/>
          <p:cNvSpPr txBox="1"/>
          <p:nvPr/>
        </p:nvSpPr>
        <p:spPr>
          <a:xfrm>
            <a:off x="691822" y="7265969"/>
            <a:ext cx="772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FC-P</a:t>
            </a:r>
            <a:r>
              <a:rPr lang="de-CH" sz="1000" b="1" baseline="-25000" dirty="0" smtClean="0"/>
              <a:t>2</a:t>
            </a:r>
            <a:endParaRPr lang="en-GB" sz="1000" b="1" baseline="-25000" dirty="0" smtClean="0"/>
          </a:p>
        </p:txBody>
      </p:sp>
      <p:sp>
        <p:nvSpPr>
          <p:cNvPr id="29" name="Textfeld 33"/>
          <p:cNvSpPr txBox="1"/>
          <p:nvPr/>
        </p:nvSpPr>
        <p:spPr>
          <a:xfrm>
            <a:off x="2193721" y="5875081"/>
            <a:ext cx="9614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smtClean="0"/>
              <a:t>Internalization</a:t>
            </a:r>
            <a:endParaRPr lang="en-GB" sz="1000" b="1"/>
          </a:p>
        </p:txBody>
      </p:sp>
      <p:sp>
        <p:nvSpPr>
          <p:cNvPr id="33" name="TextBox 1"/>
          <p:cNvSpPr txBox="1"/>
          <p:nvPr/>
        </p:nvSpPr>
        <p:spPr>
          <a:xfrm>
            <a:off x="1166882" y="899592"/>
            <a:ext cx="396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smtClean="0"/>
              <a:t>A</a:t>
            </a:r>
            <a:endParaRPr lang="en-US" sz="1400" b="1"/>
          </a:p>
        </p:txBody>
      </p:sp>
      <p:sp>
        <p:nvSpPr>
          <p:cNvPr id="34" name="TextBox 1"/>
          <p:cNvSpPr txBox="1"/>
          <p:nvPr/>
        </p:nvSpPr>
        <p:spPr>
          <a:xfrm>
            <a:off x="3815601" y="899592"/>
            <a:ext cx="396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B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708117" y="3851840"/>
            <a:ext cx="396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</a:t>
            </a:r>
          </a:p>
        </p:txBody>
      </p:sp>
      <p:pic>
        <p:nvPicPr>
          <p:cNvPr id="38" name="Picture 2" descr="C:\Users\Kempf_Lab\Desktop\2015_02_24\IMG.jpg"/>
          <p:cNvPicPr>
            <a:picLocks noChangeAspect="1" noChangeArrowheads="1"/>
          </p:cNvPicPr>
          <p:nvPr/>
        </p:nvPicPr>
        <p:blipFill rotWithShape="1"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colorTemperature colorTemp="5300"/>
                    </a14:imgEffect>
                    <a14:imgEffect>
                      <a14:saturation sat="0"/>
                    </a14:imgEffect>
                    <a14:imgEffect>
                      <a14:brightnessContrast bright="9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93" t="64894" r="17436" b="29684"/>
          <a:stretch/>
        </p:blipFill>
        <p:spPr bwMode="auto">
          <a:xfrm flipH="1">
            <a:off x="3975588" y="3138418"/>
            <a:ext cx="1602783" cy="25124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C:\Users\Kempf_Lab\Desktop\2015_02_24\IMG.jpg"/>
          <p:cNvPicPr>
            <a:picLocks noChangeAspect="1" noChangeArrowheads="1"/>
          </p:cNvPicPr>
          <p:nvPr/>
        </p:nvPicPr>
        <p:blipFill rotWithShape="1">
          <a:blip r:embed="rId29" cstate="print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colorTemperature colorTemp="5300"/>
                    </a14:imgEffect>
                    <a14:imgEffect>
                      <a14:saturation sat="0"/>
                    </a14:imgEffect>
                    <a14:imgEffect>
                      <a14:brightnessContrast bright="7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59" t="21226" r="32557" b="72580"/>
          <a:stretch/>
        </p:blipFill>
        <p:spPr bwMode="auto">
          <a:xfrm>
            <a:off x="3975588" y="2751019"/>
            <a:ext cx="1598966" cy="2802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feld 39"/>
          <p:cNvSpPr txBox="1"/>
          <p:nvPr/>
        </p:nvSpPr>
        <p:spPr>
          <a:xfrm>
            <a:off x="3567572" y="3130284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FC-P</a:t>
            </a:r>
            <a:r>
              <a:rPr lang="de-CH" sz="1000" b="1" baseline="-25000" dirty="0" smtClean="0"/>
              <a:t>2</a:t>
            </a:r>
            <a:endParaRPr lang="de-CH" sz="1000" b="1" baseline="-25000" dirty="0"/>
          </a:p>
        </p:txBody>
      </p:sp>
      <p:sp>
        <p:nvSpPr>
          <p:cNvPr id="41" name="Textfeld 40"/>
          <p:cNvSpPr txBox="1"/>
          <p:nvPr/>
        </p:nvSpPr>
        <p:spPr>
          <a:xfrm>
            <a:off x="3567572" y="2765403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FC-P</a:t>
            </a:r>
            <a:r>
              <a:rPr lang="de-CH" sz="1000" b="1" baseline="-25000" dirty="0" smtClean="0"/>
              <a:t>1</a:t>
            </a:r>
            <a:endParaRPr lang="de-CH" sz="1400" b="1" baseline="-25000" dirty="0"/>
          </a:p>
        </p:txBody>
      </p:sp>
      <p:cxnSp>
        <p:nvCxnSpPr>
          <p:cNvPr id="43" name="Gerade Verbindung 42"/>
          <p:cNvCxnSpPr/>
          <p:nvPr/>
        </p:nvCxnSpPr>
        <p:spPr>
          <a:xfrm>
            <a:off x="4034540" y="2626060"/>
            <a:ext cx="43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/>
          <p:cNvCxnSpPr/>
          <p:nvPr/>
        </p:nvCxnSpPr>
        <p:spPr>
          <a:xfrm>
            <a:off x="4570543" y="2626060"/>
            <a:ext cx="43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 Verbindung 44"/>
          <p:cNvCxnSpPr/>
          <p:nvPr/>
        </p:nvCxnSpPr>
        <p:spPr>
          <a:xfrm>
            <a:off x="5074551" y="2626060"/>
            <a:ext cx="43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feld 45"/>
          <p:cNvSpPr txBox="1"/>
          <p:nvPr/>
        </p:nvSpPr>
        <p:spPr>
          <a:xfrm>
            <a:off x="5527520" y="2568587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CHT</a:t>
            </a:r>
            <a:endParaRPr lang="de-CH" sz="1000" b="1"/>
          </a:p>
        </p:txBody>
      </p:sp>
      <p:sp>
        <p:nvSpPr>
          <p:cNvPr id="47" name="Textfeld 46"/>
          <p:cNvSpPr txBox="1"/>
          <p:nvPr/>
        </p:nvSpPr>
        <p:spPr>
          <a:xfrm>
            <a:off x="4275559" y="2561488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+</a:t>
            </a:r>
            <a:endParaRPr lang="de-CH" sz="1000" b="1"/>
          </a:p>
        </p:txBody>
      </p:sp>
      <p:sp>
        <p:nvSpPr>
          <p:cNvPr id="48" name="Textfeld 47"/>
          <p:cNvSpPr txBox="1"/>
          <p:nvPr/>
        </p:nvSpPr>
        <p:spPr>
          <a:xfrm>
            <a:off x="5315946" y="2561488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+</a:t>
            </a:r>
            <a:endParaRPr lang="de-CH" sz="1000" b="1"/>
          </a:p>
        </p:txBody>
      </p:sp>
      <p:sp>
        <p:nvSpPr>
          <p:cNvPr id="49" name="Textfeld 48"/>
          <p:cNvSpPr txBox="1"/>
          <p:nvPr/>
        </p:nvSpPr>
        <p:spPr>
          <a:xfrm>
            <a:off x="4779804" y="2561488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+</a:t>
            </a:r>
            <a:endParaRPr lang="de-CH" sz="1000" b="1"/>
          </a:p>
        </p:txBody>
      </p:sp>
      <p:sp>
        <p:nvSpPr>
          <p:cNvPr id="50" name="Textfeld 49"/>
          <p:cNvSpPr txBox="1"/>
          <p:nvPr/>
        </p:nvSpPr>
        <p:spPr>
          <a:xfrm>
            <a:off x="4039386" y="2561488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-</a:t>
            </a:r>
            <a:endParaRPr lang="de-CH" sz="1000" b="1"/>
          </a:p>
        </p:txBody>
      </p:sp>
      <p:sp>
        <p:nvSpPr>
          <p:cNvPr id="51" name="Textfeld 50"/>
          <p:cNvSpPr txBox="1"/>
          <p:nvPr/>
        </p:nvSpPr>
        <p:spPr>
          <a:xfrm>
            <a:off x="5058509" y="2561486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-</a:t>
            </a:r>
            <a:endParaRPr lang="de-CH" sz="1000" b="1"/>
          </a:p>
        </p:txBody>
      </p:sp>
      <p:sp>
        <p:nvSpPr>
          <p:cNvPr id="52" name="Textfeld 51"/>
          <p:cNvSpPr txBox="1"/>
          <p:nvPr/>
        </p:nvSpPr>
        <p:spPr>
          <a:xfrm>
            <a:off x="4532998" y="2561487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-</a:t>
            </a:r>
            <a:endParaRPr lang="de-CH" sz="1000" b="1"/>
          </a:p>
        </p:txBody>
      </p:sp>
      <p:sp>
        <p:nvSpPr>
          <p:cNvPr id="53" name="Textfeld 52"/>
          <p:cNvSpPr txBox="1"/>
          <p:nvPr/>
        </p:nvSpPr>
        <p:spPr>
          <a:xfrm>
            <a:off x="4029448" y="2409284"/>
            <a:ext cx="587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pH 7</a:t>
            </a:r>
            <a:endParaRPr lang="de-CH" sz="1000" b="1"/>
          </a:p>
        </p:txBody>
      </p:sp>
      <p:sp>
        <p:nvSpPr>
          <p:cNvPr id="54" name="Textfeld 53"/>
          <p:cNvSpPr txBox="1"/>
          <p:nvPr/>
        </p:nvSpPr>
        <p:spPr>
          <a:xfrm>
            <a:off x="4574224" y="2409284"/>
            <a:ext cx="5632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pH 6</a:t>
            </a:r>
            <a:endParaRPr lang="de-CH" sz="1000" b="1"/>
          </a:p>
        </p:txBody>
      </p:sp>
      <p:sp>
        <p:nvSpPr>
          <p:cNvPr id="55" name="Textfeld 54"/>
          <p:cNvSpPr txBox="1"/>
          <p:nvPr/>
        </p:nvSpPr>
        <p:spPr>
          <a:xfrm>
            <a:off x="5080703" y="2409284"/>
            <a:ext cx="658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/>
              <a:t>p</a:t>
            </a:r>
            <a:r>
              <a:rPr lang="de-CH" sz="1000" b="1" smtClean="0"/>
              <a:t>H 5</a:t>
            </a:r>
            <a:endParaRPr lang="de-CH" sz="1000" b="1"/>
          </a:p>
        </p:txBody>
      </p:sp>
      <p:cxnSp>
        <p:nvCxnSpPr>
          <p:cNvPr id="56" name="Gerade Verbindung 55"/>
          <p:cNvCxnSpPr/>
          <p:nvPr/>
        </p:nvCxnSpPr>
        <p:spPr>
          <a:xfrm>
            <a:off x="5592821" y="2875258"/>
            <a:ext cx="7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Gerade Verbindung 56"/>
          <p:cNvCxnSpPr/>
          <p:nvPr/>
        </p:nvCxnSpPr>
        <p:spPr>
          <a:xfrm>
            <a:off x="5592821" y="2949310"/>
            <a:ext cx="7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Gerade Verbindung 57"/>
          <p:cNvCxnSpPr/>
          <p:nvPr/>
        </p:nvCxnSpPr>
        <p:spPr>
          <a:xfrm>
            <a:off x="5592821" y="3220125"/>
            <a:ext cx="7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Gerade Verbindung 58"/>
          <p:cNvCxnSpPr/>
          <p:nvPr/>
        </p:nvCxnSpPr>
        <p:spPr>
          <a:xfrm>
            <a:off x="5592821" y="3289605"/>
            <a:ext cx="7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feld 59"/>
          <p:cNvSpPr txBox="1"/>
          <p:nvPr/>
        </p:nvSpPr>
        <p:spPr>
          <a:xfrm>
            <a:off x="5621006" y="2759803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smtClean="0"/>
              <a:t>VP2</a:t>
            </a:r>
            <a:endParaRPr lang="de-CH" sz="900" b="1"/>
          </a:p>
        </p:txBody>
      </p:sp>
      <p:sp>
        <p:nvSpPr>
          <p:cNvPr id="61" name="Textfeld 60"/>
          <p:cNvSpPr txBox="1"/>
          <p:nvPr/>
        </p:nvSpPr>
        <p:spPr>
          <a:xfrm>
            <a:off x="5621006" y="2848405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smtClean="0"/>
              <a:t>VP3</a:t>
            </a:r>
            <a:endParaRPr lang="de-CH" sz="900" b="1"/>
          </a:p>
        </p:txBody>
      </p:sp>
      <p:sp>
        <p:nvSpPr>
          <p:cNvPr id="62" name="Textfeld 61"/>
          <p:cNvSpPr txBox="1"/>
          <p:nvPr/>
        </p:nvSpPr>
        <p:spPr>
          <a:xfrm>
            <a:off x="5621006" y="3100172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smtClean="0"/>
              <a:t>VP2</a:t>
            </a:r>
            <a:endParaRPr lang="de-CH" sz="900" b="1"/>
          </a:p>
        </p:txBody>
      </p:sp>
      <p:sp>
        <p:nvSpPr>
          <p:cNvPr id="63" name="Textfeld 62"/>
          <p:cNvSpPr txBox="1"/>
          <p:nvPr/>
        </p:nvSpPr>
        <p:spPr>
          <a:xfrm>
            <a:off x="5624672" y="3188774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smtClean="0"/>
              <a:t>VP3</a:t>
            </a:r>
            <a:endParaRPr lang="de-CH" sz="900" b="1"/>
          </a:p>
        </p:txBody>
      </p:sp>
      <p:sp>
        <p:nvSpPr>
          <p:cNvPr id="64" name="TextBox 1"/>
          <p:cNvSpPr txBox="1"/>
          <p:nvPr/>
        </p:nvSpPr>
        <p:spPr>
          <a:xfrm>
            <a:off x="3622099" y="2279662"/>
            <a:ext cx="396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E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2145962" y="2279662"/>
            <a:ext cx="396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D</a:t>
            </a:r>
          </a:p>
        </p:txBody>
      </p:sp>
      <p:sp>
        <p:nvSpPr>
          <p:cNvPr id="67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Fig. 2</a:t>
            </a:r>
            <a:endParaRPr lang="en-US" b="1"/>
          </a:p>
        </p:txBody>
      </p:sp>
      <p:sp>
        <p:nvSpPr>
          <p:cNvPr id="68" name="TextBox 1"/>
          <p:cNvSpPr txBox="1"/>
          <p:nvPr/>
        </p:nvSpPr>
        <p:spPr>
          <a:xfrm>
            <a:off x="905247" y="2279662"/>
            <a:ext cx="396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C</a:t>
            </a:r>
          </a:p>
        </p:txBody>
      </p:sp>
      <p:pic>
        <p:nvPicPr>
          <p:cNvPr id="1026" name="Picture 2" descr="C:\Users\Raphael\Desktop 4\Temporary Export Files\Purified P1.tif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968" y="1098336"/>
            <a:ext cx="1352484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Raphael\Desktop 4\Temporary Export Files\Purified P2.tif"/>
          <p:cNvPicPr>
            <a:picLocks noChangeAspect="1" noChangeArrowheads="1"/>
          </p:cNvPicPr>
          <p:nvPr/>
        </p:nvPicPr>
        <p:blipFill>
          <a:blip r:embed="rId3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573" y="1098336"/>
            <a:ext cx="1352484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C:\Users\Raphael\Desktop 4\Temporary Export Files\P1 and P2 Infectivity.tif"/>
          <p:cNvPicPr>
            <a:picLocks noChangeAspect="1" noChangeArrowheads="1"/>
          </p:cNvPicPr>
          <p:nvPr/>
        </p:nvPicPr>
        <p:blipFill>
          <a:blip r:embed="rId3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91" y="992694"/>
            <a:ext cx="1350703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Raphael\Desktop 4\Temporary Export Files\P2 and P1 IP.tif"/>
          <p:cNvPicPr>
            <a:picLocks noChangeAspect="1" noChangeArrowheads="1"/>
          </p:cNvPicPr>
          <p:nvPr/>
        </p:nvPicPr>
        <p:blipFill>
          <a:blip r:embed="rId3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76" y="2286561"/>
            <a:ext cx="1141413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Raphael\Desktop 4\Temporary Export Files\P1 treatments.tif"/>
          <p:cNvPicPr>
            <a:picLocks noChangeAspect="1" noChangeArrowheads="1"/>
          </p:cNvPicPr>
          <p:nvPr/>
        </p:nvPicPr>
        <p:blipFill>
          <a:blip r:embed="rId3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333" y="2334267"/>
            <a:ext cx="1090909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1"/>
          <p:cNvSpPr txBox="1"/>
          <p:nvPr/>
        </p:nvSpPr>
        <p:spPr>
          <a:xfrm>
            <a:off x="4306159" y="3851840"/>
            <a:ext cx="396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1201019" y="4135816"/>
            <a:ext cx="29024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feld 9"/>
          <p:cNvSpPr txBox="1"/>
          <p:nvPr/>
        </p:nvSpPr>
        <p:spPr>
          <a:xfrm>
            <a:off x="1146201" y="6031838"/>
            <a:ext cx="858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smtClean="0"/>
              <a:t>α</a:t>
            </a:r>
            <a:r>
              <a:rPr lang="en-GB" sz="1000" b="1" smtClean="0"/>
              <a:t> Capsid</a:t>
            </a:r>
          </a:p>
        </p:txBody>
      </p:sp>
      <p:sp>
        <p:nvSpPr>
          <p:cNvPr id="74" name="Textfeld 10"/>
          <p:cNvSpPr txBox="1"/>
          <p:nvPr/>
        </p:nvSpPr>
        <p:spPr>
          <a:xfrm>
            <a:off x="1989784" y="6031838"/>
            <a:ext cx="8387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smtClean="0"/>
              <a:t>α</a:t>
            </a:r>
            <a:r>
              <a:rPr lang="en-GB" sz="1000" b="1" smtClean="0"/>
              <a:t> N-VP2</a:t>
            </a:r>
          </a:p>
        </p:txBody>
      </p:sp>
      <p:sp>
        <p:nvSpPr>
          <p:cNvPr id="75" name="Textfeld 11"/>
          <p:cNvSpPr txBox="1"/>
          <p:nvPr/>
        </p:nvSpPr>
        <p:spPr>
          <a:xfrm>
            <a:off x="2840425" y="6031838"/>
            <a:ext cx="858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err="1" smtClean="0"/>
              <a:t>Merge</a:t>
            </a:r>
            <a:endParaRPr lang="en-GB" sz="1000" b="1" smtClean="0"/>
          </a:p>
        </p:txBody>
      </p:sp>
      <p:sp>
        <p:nvSpPr>
          <p:cNvPr id="76" name="Textfeld 35"/>
          <p:cNvSpPr txBox="1"/>
          <p:nvPr/>
        </p:nvSpPr>
        <p:spPr>
          <a:xfrm>
            <a:off x="3542691" y="6031838"/>
            <a:ext cx="822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err="1" smtClean="0"/>
              <a:t>Detailed</a:t>
            </a:r>
            <a:endParaRPr lang="en-GB" sz="1000" b="1" smtClean="0"/>
          </a:p>
        </p:txBody>
      </p:sp>
      <p:cxnSp>
        <p:nvCxnSpPr>
          <p:cNvPr id="77" name="Straight Connector 76"/>
          <p:cNvCxnSpPr/>
          <p:nvPr/>
        </p:nvCxnSpPr>
        <p:spPr>
          <a:xfrm>
            <a:off x="1214697" y="6072277"/>
            <a:ext cx="29024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2108056" y="1310905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800" smtClean="0">
                <a:latin typeface="Arial" panose="020B0604020202020204" pitchFamily="34" charset="0"/>
                <a:cs typeface="Arial" panose="020B0604020202020204" pitchFamily="34" charset="0"/>
              </a:rPr>
              <a:t>FC-P</a:t>
            </a:r>
            <a:r>
              <a:rPr lang="fr-CH" sz="800" baseline="-2500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3358809" y="1311672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800" smtClean="0">
                <a:latin typeface="Arial" panose="020B0604020202020204" pitchFamily="34" charset="0"/>
                <a:cs typeface="Arial" panose="020B0604020202020204" pitchFamily="34" charset="0"/>
              </a:rPr>
              <a:t>FC-P</a:t>
            </a:r>
            <a:r>
              <a:rPr lang="fr-CH" sz="800" baseline="-2500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048" name="TextBox 2047"/>
          <p:cNvSpPr txBox="1"/>
          <p:nvPr/>
        </p:nvSpPr>
        <p:spPr>
          <a:xfrm>
            <a:off x="4103449" y="755576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800" smtClean="0"/>
              <a:t>Separate</a:t>
            </a:r>
            <a:endParaRPr lang="en-GB" sz="800"/>
          </a:p>
        </p:txBody>
      </p:sp>
      <p:cxnSp>
        <p:nvCxnSpPr>
          <p:cNvPr id="2052" name="Straight Arrow Connector 2051"/>
          <p:cNvCxnSpPr/>
          <p:nvPr/>
        </p:nvCxnSpPr>
        <p:spPr>
          <a:xfrm>
            <a:off x="4350942" y="936431"/>
            <a:ext cx="28324" cy="1267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Raphael\Desktop 4\PaperPics\low pH.tif"/>
          <p:cNvPicPr>
            <a:picLocks noChangeAspect="1" noChangeArrowheads="1"/>
          </p:cNvPicPr>
          <p:nvPr/>
        </p:nvPicPr>
        <p:blipFill>
          <a:blip r:embed="rId3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538" y="4176144"/>
            <a:ext cx="1928462" cy="16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39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/>
          <p:cNvSpPr txBox="1"/>
          <p:nvPr/>
        </p:nvSpPr>
        <p:spPr>
          <a:xfrm>
            <a:off x="779390" y="1043608"/>
            <a:ext cx="396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A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Fig. 3</a:t>
            </a:r>
            <a:endParaRPr lang="en-US" b="1"/>
          </a:p>
        </p:txBody>
      </p:sp>
      <p:sp>
        <p:nvSpPr>
          <p:cNvPr id="10" name="TextBox 1"/>
          <p:cNvSpPr txBox="1"/>
          <p:nvPr/>
        </p:nvSpPr>
        <p:spPr>
          <a:xfrm>
            <a:off x="2543822" y="1043608"/>
            <a:ext cx="396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B</a:t>
            </a:r>
          </a:p>
        </p:txBody>
      </p:sp>
      <p:pic>
        <p:nvPicPr>
          <p:cNvPr id="11" name="Picture 14" descr="C:\Users\Raphael\Desktop 4\Temporary Export Files\Nuclei + Phos.tif"/>
          <p:cNvPicPr preferRelativeResize="0"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59" y="1187826"/>
            <a:ext cx="1785515" cy="133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"/>
          <p:cNvSpPr txBox="1"/>
          <p:nvPr/>
        </p:nvSpPr>
        <p:spPr>
          <a:xfrm>
            <a:off x="4272014" y="1043808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smtClean="0"/>
              <a:t>C</a:t>
            </a:r>
            <a:endParaRPr lang="en-US" sz="1400" b="1"/>
          </a:p>
        </p:txBody>
      </p:sp>
      <p:pic>
        <p:nvPicPr>
          <p:cNvPr id="1027" name="Picture 3" descr="C:\Users\Raphael\Desktop 4\Temporary Export Files\4SG + Phosphatase.tif"/>
          <p:cNvPicPr preferRelativeResize="0"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798" y="1187826"/>
            <a:ext cx="1785514" cy="133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Raphael\Desktop 4\Temporary Export Files\4SG - Phosphatase.tif"/>
          <p:cNvPicPr preferRelativeResize="0"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279" y="1187826"/>
            <a:ext cx="1785514" cy="133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293670" y="1016268"/>
            <a:ext cx="10647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sz="800" smtClean="0">
                <a:latin typeface="Arial" panose="020B0604020202020204" pitchFamily="34" charset="0"/>
                <a:cs typeface="Arial" panose="020B0604020202020204" pitchFamily="34" charset="0"/>
              </a:rPr>
              <a:t>WT + Phosphatase</a:t>
            </a:r>
            <a:endParaRPr lang="fr-CH" sz="800" baseline="-250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04566" y="1016268"/>
            <a:ext cx="3914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800" smtClean="0">
                <a:latin typeface="Arial" panose="020B0604020202020204" pitchFamily="34" charset="0"/>
                <a:cs typeface="Arial" panose="020B0604020202020204" pitchFamily="34" charset="0"/>
              </a:rPr>
              <a:t>5SG</a:t>
            </a:r>
            <a:endParaRPr lang="fr-CH" sz="800" baseline="-250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51273" y="1016268"/>
            <a:ext cx="11128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sz="800" smtClean="0">
                <a:latin typeface="Arial" panose="020B0604020202020204" pitchFamily="34" charset="0"/>
                <a:cs typeface="Arial" panose="020B0604020202020204" pitchFamily="34" charset="0"/>
              </a:rPr>
              <a:t>5SG + Phosphatase</a:t>
            </a:r>
            <a:endParaRPr lang="fr-CH" sz="800" baseline="-250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8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/>
          <p:nvPr/>
        </p:nvSpPr>
        <p:spPr>
          <a:xfrm>
            <a:off x="908720" y="3209749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Fig. </a:t>
            </a:r>
            <a:r>
              <a:rPr lang="en-US" b="1" dirty="0"/>
              <a:t>4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420104" y="971600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908720" y="971600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</a:t>
            </a:r>
            <a:endParaRPr lang="en-US" b="1"/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2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172" y="3436888"/>
            <a:ext cx="1045049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45000"/>
                    </a14:imgEffect>
                    <a14:imgEffect>
                      <a14:brightnessContrast bright="29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040" y="3436888"/>
            <a:ext cx="1045049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"/>
                    </a14:imgEffect>
                    <a14:imgEffect>
                      <a14:brightnessContrast bright="3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040" y="4446018"/>
            <a:ext cx="1045049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45000"/>
                    </a14:imgEffect>
                    <a14:imgEffect>
                      <a14:brightnessContrast bright="2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172" y="4446018"/>
            <a:ext cx="1045049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4117941" y="3230336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10 h</a:t>
            </a:r>
            <a:endParaRPr lang="en-GB" sz="1000" b="1" dirty="0"/>
          </a:p>
        </p:txBody>
      </p:sp>
      <p:sp>
        <p:nvSpPr>
          <p:cNvPr id="15" name="Textfeld 14"/>
          <p:cNvSpPr txBox="1"/>
          <p:nvPr/>
        </p:nvSpPr>
        <p:spPr>
          <a:xfrm>
            <a:off x="5209514" y="3230336"/>
            <a:ext cx="595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/>
              <a:t>2</a:t>
            </a:r>
            <a:r>
              <a:rPr lang="de-CH" sz="1000" b="1" dirty="0" smtClean="0"/>
              <a:t>0 h</a:t>
            </a:r>
            <a:endParaRPr lang="en-GB" sz="1000" b="1" dirty="0"/>
          </a:p>
        </p:txBody>
      </p:sp>
      <p:sp>
        <p:nvSpPr>
          <p:cNvPr id="16" name="Textfeld 15"/>
          <p:cNvSpPr txBox="1"/>
          <p:nvPr/>
        </p:nvSpPr>
        <p:spPr>
          <a:xfrm>
            <a:off x="4117941" y="4238709"/>
            <a:ext cx="595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/>
              <a:t>3</a:t>
            </a:r>
            <a:r>
              <a:rPr lang="de-CH" sz="1000" b="1" dirty="0" smtClean="0"/>
              <a:t>0 h</a:t>
            </a:r>
            <a:endParaRPr lang="en-GB" sz="1000" b="1" dirty="0"/>
          </a:p>
        </p:txBody>
      </p:sp>
      <p:sp>
        <p:nvSpPr>
          <p:cNvPr id="17" name="Textfeld 16"/>
          <p:cNvSpPr txBox="1"/>
          <p:nvPr/>
        </p:nvSpPr>
        <p:spPr>
          <a:xfrm>
            <a:off x="5209514" y="4238709"/>
            <a:ext cx="595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/>
              <a:t>4</a:t>
            </a:r>
            <a:r>
              <a:rPr lang="de-CH" sz="1000" b="1" dirty="0" smtClean="0"/>
              <a:t>0 h</a:t>
            </a:r>
            <a:endParaRPr lang="en-GB" sz="1000" b="1" dirty="0"/>
          </a:p>
        </p:txBody>
      </p:sp>
      <p:sp>
        <p:nvSpPr>
          <p:cNvPr id="22" name="TextBox 1"/>
          <p:cNvSpPr txBox="1"/>
          <p:nvPr/>
        </p:nvSpPr>
        <p:spPr>
          <a:xfrm>
            <a:off x="3420104" y="3209749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4455337" y="4064279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99 %</a:t>
            </a:r>
            <a:endParaRPr lang="en-GB" sz="1000" b="1"/>
          </a:p>
        </p:txBody>
      </p:sp>
      <p:sp>
        <p:nvSpPr>
          <p:cNvPr id="27" name="Textfeld 26"/>
          <p:cNvSpPr txBox="1"/>
          <p:nvPr/>
        </p:nvSpPr>
        <p:spPr>
          <a:xfrm>
            <a:off x="5300095" y="4064279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1000" b="1" smtClean="0"/>
              <a:t>100 %</a:t>
            </a:r>
            <a:endParaRPr lang="en-GB" sz="1000" b="1"/>
          </a:p>
        </p:txBody>
      </p:sp>
      <p:sp>
        <p:nvSpPr>
          <p:cNvPr id="28" name="Textfeld 27"/>
          <p:cNvSpPr txBox="1"/>
          <p:nvPr/>
        </p:nvSpPr>
        <p:spPr>
          <a:xfrm>
            <a:off x="4455337" y="5072608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98 %</a:t>
            </a:r>
            <a:endParaRPr lang="en-GB" sz="1000" b="1"/>
          </a:p>
        </p:txBody>
      </p:sp>
      <p:sp>
        <p:nvSpPr>
          <p:cNvPr id="29" name="Textfeld 28"/>
          <p:cNvSpPr txBox="1"/>
          <p:nvPr/>
        </p:nvSpPr>
        <p:spPr>
          <a:xfrm>
            <a:off x="5300095" y="5072608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1000" b="1" smtClean="0"/>
              <a:t>58 %</a:t>
            </a:r>
            <a:endParaRPr lang="en-GB" sz="1000" b="1"/>
          </a:p>
        </p:txBody>
      </p:sp>
      <p:sp>
        <p:nvSpPr>
          <p:cNvPr id="4" name="TextBox 3"/>
          <p:cNvSpPr txBox="1"/>
          <p:nvPr/>
        </p:nvSpPr>
        <p:spPr>
          <a:xfrm>
            <a:off x="1974805" y="1199682"/>
            <a:ext cx="5998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00" smtClean="0"/>
              <a:t>Nucleus</a:t>
            </a:r>
            <a:endParaRPr lang="en-GB" sz="1000"/>
          </a:p>
        </p:txBody>
      </p:sp>
      <p:sp>
        <p:nvSpPr>
          <p:cNvPr id="25" name="TextBox 24"/>
          <p:cNvSpPr txBox="1"/>
          <p:nvPr/>
        </p:nvSpPr>
        <p:spPr>
          <a:xfrm>
            <a:off x="4495085" y="1202254"/>
            <a:ext cx="7312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00" smtClean="0"/>
              <a:t>Cytoplasm</a:t>
            </a:r>
            <a:endParaRPr lang="en-GB" sz="1000"/>
          </a:p>
        </p:txBody>
      </p:sp>
      <p:sp>
        <p:nvSpPr>
          <p:cNvPr id="26" name="TextBox 25"/>
          <p:cNvSpPr txBox="1"/>
          <p:nvPr/>
        </p:nvSpPr>
        <p:spPr>
          <a:xfrm>
            <a:off x="1933616" y="3436888"/>
            <a:ext cx="8306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00" smtClean="0"/>
              <a:t>Supernatant</a:t>
            </a:r>
            <a:endParaRPr lang="en-GB" sz="1000"/>
          </a:p>
        </p:txBody>
      </p:sp>
      <p:sp>
        <p:nvSpPr>
          <p:cNvPr id="10" name="Right Arrow 9"/>
          <p:cNvSpPr/>
          <p:nvPr/>
        </p:nvSpPr>
        <p:spPr>
          <a:xfrm>
            <a:off x="4959663" y="2958952"/>
            <a:ext cx="431508" cy="14401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Arrow 29"/>
          <p:cNvSpPr/>
          <p:nvPr/>
        </p:nvSpPr>
        <p:spPr>
          <a:xfrm>
            <a:off x="2482848" y="5129240"/>
            <a:ext cx="431508" cy="14401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74" name="Picture 2" descr="C:\Users\Raphael\Desktop 4\PaperPics\Maturation Nuc\Maturation Nuc.001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44" y="1199682"/>
            <a:ext cx="259200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Raphael\Desktop 4\PaperPics\Maturation Cyt\Maturation Cyt.001.jpg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056" y="1199682"/>
            <a:ext cx="259200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Raphael\Desktop 4\PaperPics\Maturation SN\Maturation SN.001.jpg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14" y="3383408"/>
            <a:ext cx="259200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40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/>
          <p:nvPr/>
        </p:nvSpPr>
        <p:spPr>
          <a:xfrm>
            <a:off x="4372915" y="241626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C</a:t>
            </a:r>
            <a:endParaRPr lang="en-US" b="1" dirty="0"/>
          </a:p>
        </p:txBody>
      </p:sp>
      <p:sp>
        <p:nvSpPr>
          <p:cNvPr id="19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Fig. </a:t>
            </a:r>
            <a:r>
              <a:rPr lang="en-US" b="1" dirty="0"/>
              <a:t>5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272265" y="1070851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</a:t>
            </a:r>
          </a:p>
        </p:txBody>
      </p:sp>
      <p:sp>
        <p:nvSpPr>
          <p:cNvPr id="11" name="Textfeld 20"/>
          <p:cNvSpPr txBox="1"/>
          <p:nvPr/>
        </p:nvSpPr>
        <p:spPr>
          <a:xfrm>
            <a:off x="1857283" y="1440183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10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feld 21"/>
          <p:cNvSpPr txBox="1"/>
          <p:nvPr/>
        </p:nvSpPr>
        <p:spPr>
          <a:xfrm>
            <a:off x="1857283" y="2682546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14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22"/>
          <p:cNvSpPr txBox="1"/>
          <p:nvPr/>
        </p:nvSpPr>
        <p:spPr>
          <a:xfrm>
            <a:off x="1857283" y="3980566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18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28"/>
          <p:cNvSpPr txBox="1"/>
          <p:nvPr/>
        </p:nvSpPr>
        <p:spPr>
          <a:xfrm>
            <a:off x="1462288" y="1054904"/>
            <a:ext cx="435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smtClean="0">
                <a:latin typeface="Arial" panose="020B0604020202020204" pitchFamily="34" charset="0"/>
                <a:cs typeface="Arial" panose="020B0604020202020204" pitchFamily="34" charset="0"/>
              </a:rPr>
              <a:t>A9</a:t>
            </a:r>
            <a:endParaRPr lang="en-GB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feld 29"/>
          <p:cNvSpPr txBox="1"/>
          <p:nvPr/>
        </p:nvSpPr>
        <p:spPr>
          <a:xfrm>
            <a:off x="2849607" y="1054904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smtClean="0">
                <a:latin typeface="Arial" panose="020B0604020202020204" pitchFamily="34" charset="0"/>
                <a:cs typeface="Arial" panose="020B0604020202020204" pitchFamily="34" charset="0"/>
              </a:rPr>
              <a:t>NB324K</a:t>
            </a:r>
            <a:endParaRPr lang="en-GB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feld 36"/>
          <p:cNvSpPr txBox="1"/>
          <p:nvPr/>
        </p:nvSpPr>
        <p:spPr>
          <a:xfrm>
            <a:off x="3448177" y="1448804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10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feld 37"/>
          <p:cNvSpPr txBox="1"/>
          <p:nvPr/>
        </p:nvSpPr>
        <p:spPr>
          <a:xfrm>
            <a:off x="3448177" y="2691167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14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feld 38"/>
          <p:cNvSpPr txBox="1"/>
          <p:nvPr/>
        </p:nvSpPr>
        <p:spPr>
          <a:xfrm>
            <a:off x="3448177" y="3989187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18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feld 40"/>
          <p:cNvSpPr txBox="1"/>
          <p:nvPr/>
        </p:nvSpPr>
        <p:spPr>
          <a:xfrm>
            <a:off x="612201" y="104178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GB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3" descr="C:\Users\Raphael\Desktop 4\Temporary Export Files\A9 Nuclei Maturation 10h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18" y="1340932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C:\Users\Raphael\Desktop 4\Temporary Export Files\A9 Nuclei Maturation 14h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18" y="2591920"/>
            <a:ext cx="1683206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5" descr="C:\Users\Raphael\Desktop 4\Temporary Export Files\A9 Nuclei Maturation 18h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18" y="3897356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9" descr="C:\Users\Raphael\Desktop 4\Temporary Export Files\NB Nuclei Maturation 16h.tif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963" y="2591920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C:\Users\Raphael\Desktop 4\Temporary Export Files\NB Nuclei Maturation 14h.tif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963" y="1340932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 descr="C:\Users\Raphael\Desktop 4\Temporary Export Files\NB Nuclei Maturation 18h.tif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963" y="3897356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feld 29"/>
          <p:cNvSpPr txBox="1"/>
          <p:nvPr/>
        </p:nvSpPr>
        <p:spPr>
          <a:xfrm>
            <a:off x="4988793" y="1054904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smtClean="0">
                <a:latin typeface="Arial" panose="020B0604020202020204" pitchFamily="34" charset="0"/>
                <a:cs typeface="Arial" panose="020B0604020202020204" pitchFamily="34" charset="0"/>
              </a:rPr>
              <a:t>NB324K</a:t>
            </a:r>
            <a:endParaRPr lang="en-GB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2" descr="E:\Transfection kinetics\Transfection kinetics.001.jp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795" y="1367784"/>
            <a:ext cx="168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feld 37"/>
          <p:cNvSpPr txBox="1"/>
          <p:nvPr/>
        </p:nvSpPr>
        <p:spPr>
          <a:xfrm>
            <a:off x="5822187" y="2691167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de-CH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4 h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feld 37"/>
          <p:cNvSpPr txBox="1"/>
          <p:nvPr/>
        </p:nvSpPr>
        <p:spPr>
          <a:xfrm>
            <a:off x="5822187" y="3989187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48 h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116" y="1266466"/>
            <a:ext cx="4058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800" smtClean="0"/>
              <a:t>FC-P</a:t>
            </a:r>
            <a:r>
              <a:rPr lang="fr-CH" sz="800" baseline="-25000" smtClean="0"/>
              <a:t>1</a:t>
            </a:r>
            <a:endParaRPr lang="en-GB" sz="800" baseline="-25000"/>
          </a:p>
        </p:txBody>
      </p:sp>
      <p:sp>
        <p:nvSpPr>
          <p:cNvPr id="37" name="TextBox 36"/>
          <p:cNvSpPr txBox="1"/>
          <p:nvPr/>
        </p:nvSpPr>
        <p:spPr>
          <a:xfrm>
            <a:off x="1610485" y="1266466"/>
            <a:ext cx="4058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800" smtClean="0"/>
              <a:t>FC-P</a:t>
            </a:r>
            <a:r>
              <a:rPr lang="fr-CH" sz="800" baseline="-25000"/>
              <a:t>2</a:t>
            </a:r>
            <a:endParaRPr lang="en-GB" sz="800" baseline="-25000"/>
          </a:p>
        </p:txBody>
      </p:sp>
      <p:sp>
        <p:nvSpPr>
          <p:cNvPr id="38" name="TextBox 37"/>
          <p:cNvSpPr txBox="1"/>
          <p:nvPr/>
        </p:nvSpPr>
        <p:spPr>
          <a:xfrm>
            <a:off x="2839733" y="1259632"/>
            <a:ext cx="4058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800" smtClean="0"/>
              <a:t>FC-P</a:t>
            </a:r>
            <a:r>
              <a:rPr lang="fr-CH" sz="800" baseline="-25000" smtClean="0"/>
              <a:t>1</a:t>
            </a:r>
            <a:endParaRPr lang="en-GB" sz="800" baseline="-25000"/>
          </a:p>
        </p:txBody>
      </p:sp>
      <p:sp>
        <p:nvSpPr>
          <p:cNvPr id="39" name="TextBox 38"/>
          <p:cNvSpPr txBox="1"/>
          <p:nvPr/>
        </p:nvSpPr>
        <p:spPr>
          <a:xfrm>
            <a:off x="3145102" y="1259632"/>
            <a:ext cx="4058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800" smtClean="0"/>
              <a:t>FC-P</a:t>
            </a:r>
            <a:r>
              <a:rPr lang="fr-CH" sz="800" baseline="-25000"/>
              <a:t>2</a:t>
            </a:r>
            <a:endParaRPr lang="en-GB" sz="800" baseline="-25000"/>
          </a:p>
        </p:txBody>
      </p:sp>
      <p:pic>
        <p:nvPicPr>
          <p:cNvPr id="5" name="Picture 2" descr="C:\Users\Raphael\Desktop 4\Temporary Export Files\WT transfection 48 hpT absolute.tif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096" y="3897356"/>
            <a:ext cx="1837839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Raphael\Desktop 4\Temporary Export Files\WT transfection 24 hpT absolute.tif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955" y="2591920"/>
            <a:ext cx="1837839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Gerade Verbindung 39"/>
          <p:cNvCxnSpPr/>
          <p:nvPr/>
        </p:nvCxnSpPr>
        <p:spPr>
          <a:xfrm>
            <a:off x="1574606" y="1438002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/>
          <p:cNvCxnSpPr/>
          <p:nvPr/>
        </p:nvCxnSpPr>
        <p:spPr>
          <a:xfrm>
            <a:off x="1730498" y="1438002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/>
        </p:nvCxnSpPr>
        <p:spPr>
          <a:xfrm>
            <a:off x="1730498" y="2686258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/>
          <p:cNvCxnSpPr/>
          <p:nvPr/>
        </p:nvCxnSpPr>
        <p:spPr>
          <a:xfrm>
            <a:off x="1574606" y="2690208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/>
          <p:cNvCxnSpPr/>
          <p:nvPr/>
        </p:nvCxnSpPr>
        <p:spPr>
          <a:xfrm>
            <a:off x="1730498" y="3994378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/>
          <p:cNvCxnSpPr/>
          <p:nvPr/>
        </p:nvCxnSpPr>
        <p:spPr>
          <a:xfrm>
            <a:off x="1574606" y="3993910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/>
          <p:cNvCxnSpPr/>
          <p:nvPr/>
        </p:nvCxnSpPr>
        <p:spPr>
          <a:xfrm>
            <a:off x="3119212" y="1441536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/>
          <p:cNvCxnSpPr/>
          <p:nvPr/>
        </p:nvCxnSpPr>
        <p:spPr>
          <a:xfrm>
            <a:off x="3275104" y="1441536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/>
          <p:cNvCxnSpPr/>
          <p:nvPr/>
        </p:nvCxnSpPr>
        <p:spPr>
          <a:xfrm>
            <a:off x="3275104" y="2689792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48"/>
          <p:cNvCxnSpPr/>
          <p:nvPr/>
        </p:nvCxnSpPr>
        <p:spPr>
          <a:xfrm>
            <a:off x="3119212" y="2693742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49"/>
          <p:cNvCxnSpPr/>
          <p:nvPr/>
        </p:nvCxnSpPr>
        <p:spPr>
          <a:xfrm>
            <a:off x="3275104" y="3997912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/>
          <p:cNvCxnSpPr/>
          <p:nvPr/>
        </p:nvCxnSpPr>
        <p:spPr>
          <a:xfrm>
            <a:off x="3119212" y="3997444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51"/>
          <p:cNvCxnSpPr/>
          <p:nvPr/>
        </p:nvCxnSpPr>
        <p:spPr>
          <a:xfrm>
            <a:off x="5724660" y="2689200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52"/>
          <p:cNvCxnSpPr/>
          <p:nvPr/>
        </p:nvCxnSpPr>
        <p:spPr>
          <a:xfrm>
            <a:off x="5535000" y="2693150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53"/>
          <p:cNvCxnSpPr/>
          <p:nvPr/>
        </p:nvCxnSpPr>
        <p:spPr>
          <a:xfrm>
            <a:off x="5724660" y="3997320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54"/>
          <p:cNvCxnSpPr/>
          <p:nvPr/>
        </p:nvCxnSpPr>
        <p:spPr>
          <a:xfrm>
            <a:off x="5535000" y="3996852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18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188640" y="179512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Fig. </a:t>
            </a:r>
            <a:r>
              <a:rPr lang="en-US" b="1" dirty="0"/>
              <a:t>6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3284984" y="766209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pic>
        <p:nvPicPr>
          <p:cNvPr id="6" name="Picture 2" descr="C:\Users\Raphael\Desktop 4\Temporary Export Files\Transfection kinetics in SN WT, 5SG, G33F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322" y="1104520"/>
            <a:ext cx="2745143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Gerade Verbindung 8"/>
          <p:cNvCxnSpPr/>
          <p:nvPr/>
        </p:nvCxnSpPr>
        <p:spPr>
          <a:xfrm>
            <a:off x="1311797" y="3826890"/>
            <a:ext cx="972000" cy="0"/>
          </a:xfrm>
          <a:prstGeom prst="line">
            <a:avLst/>
          </a:prstGeom>
          <a:ln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"/>
          <p:cNvSpPr txBox="1"/>
          <p:nvPr/>
        </p:nvSpPr>
        <p:spPr>
          <a:xfrm>
            <a:off x="584448" y="291581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163" name="TextBox 1"/>
          <p:cNvSpPr txBox="1"/>
          <p:nvPr/>
        </p:nvSpPr>
        <p:spPr>
          <a:xfrm>
            <a:off x="548680" y="766209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73" y="1236350"/>
            <a:ext cx="2615211" cy="1463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Raphael\Desktop 4\Temporary Export Files\P1 P2 ratio Transfections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00" y="3141888"/>
            <a:ext cx="191344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52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Fig. </a:t>
            </a:r>
            <a:r>
              <a:rPr lang="en-US" b="1" dirty="0"/>
              <a:t>7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1268760" y="3779912"/>
            <a:ext cx="38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mtClean="0"/>
              <a:t>IF</a:t>
            </a:r>
          </a:p>
          <a:p>
            <a:r>
              <a:rPr lang="de-CH" smtClean="0"/>
              <a:t>WB</a:t>
            </a:r>
          </a:p>
          <a:p>
            <a:r>
              <a:rPr lang="de-CH" smtClean="0"/>
              <a:t>P2(NUC) / P2(SN) Stability</a:t>
            </a:r>
          </a:p>
        </p:txBody>
      </p:sp>
      <p:pic>
        <p:nvPicPr>
          <p:cNvPr id="5" name="Picture 2" descr="C:\Users\Raphael\Desktop 4\Temporary Export Files\Stability P1 and P2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377" y="1054846"/>
            <a:ext cx="1855879" cy="207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Raphael\Desktop 4\Temporary Export Files\P2 Nuc and P2 SN Infectivity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776" y="971600"/>
            <a:ext cx="2159044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43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Fig.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304903" y="1475656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5 min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2487818" y="1019224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err="1" smtClean="0">
                <a:latin typeface="Arial" panose="020B0604020202020204" pitchFamily="34" charset="0"/>
                <a:cs typeface="Arial" panose="020B0604020202020204" pitchFamily="34" charset="0"/>
              </a:rPr>
              <a:t>Incoming</a:t>
            </a:r>
            <a:r>
              <a:rPr lang="de-CH" sz="120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1200" err="1" smtClean="0">
                <a:latin typeface="Arial" panose="020B0604020202020204" pitchFamily="34" charset="0"/>
                <a:cs typeface="Arial" panose="020B0604020202020204" pitchFamily="34" charset="0"/>
              </a:rPr>
              <a:t>virions</a:t>
            </a:r>
            <a:endParaRPr lang="en-GB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feld 34"/>
          <p:cNvSpPr txBox="1"/>
          <p:nvPr/>
        </p:nvSpPr>
        <p:spPr>
          <a:xfrm>
            <a:off x="3304903" y="2723645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6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feld 35"/>
          <p:cNvSpPr txBox="1"/>
          <p:nvPr/>
        </p:nvSpPr>
        <p:spPr>
          <a:xfrm>
            <a:off x="3304903" y="4036140"/>
            <a:ext cx="700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6 h </a:t>
            </a:r>
          </a:p>
          <a:p>
            <a:r>
              <a:rPr lang="de-CH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+ BafA</a:t>
            </a:r>
            <a:r>
              <a:rPr lang="de-CH" sz="10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GB" sz="1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3142408" y="1491950"/>
            <a:ext cx="0" cy="3402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/>
          <p:cNvCxnSpPr/>
          <p:nvPr/>
        </p:nvCxnSpPr>
        <p:spPr>
          <a:xfrm>
            <a:off x="3009589" y="1491056"/>
            <a:ext cx="0" cy="3402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C:\Users\Raphael\Desktop 4\Temporary Export Files\WT 5 h Internalization + BA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489" y="3924208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Raphael\Desktop 4\Temporary Export Files\5 h Internalization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489" y="2645996"/>
            <a:ext cx="1683206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Raphael\Desktop 4\Temporary Export Files\5 min Internalization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489" y="1367784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740140" y="1266466"/>
            <a:ext cx="4058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800" smtClean="0"/>
              <a:t>FC-P</a:t>
            </a:r>
            <a:r>
              <a:rPr lang="fr-CH" sz="800" baseline="-25000" smtClean="0"/>
              <a:t>1</a:t>
            </a:r>
            <a:endParaRPr lang="en-GB" sz="800" baseline="-25000"/>
          </a:p>
        </p:txBody>
      </p:sp>
      <p:sp>
        <p:nvSpPr>
          <p:cNvPr id="14" name="TextBox 13"/>
          <p:cNvSpPr txBox="1"/>
          <p:nvPr/>
        </p:nvSpPr>
        <p:spPr>
          <a:xfrm>
            <a:off x="3045509" y="1266466"/>
            <a:ext cx="4058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800" smtClean="0"/>
              <a:t>FC-P</a:t>
            </a:r>
            <a:r>
              <a:rPr lang="fr-CH" sz="800" baseline="-25000"/>
              <a:t>2</a:t>
            </a:r>
            <a:endParaRPr lang="en-GB" sz="800" baseline="-25000"/>
          </a:p>
        </p:txBody>
      </p:sp>
    </p:spTree>
    <p:extLst>
      <p:ext uri="{BB962C8B-B14F-4D97-AF65-F5344CB8AC3E}">
        <p14:creationId xmlns:p14="http://schemas.microsoft.com/office/powerpoint/2010/main" val="352949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Raphael\Desktop 4\Temporary Export Files\P2 4SG Export into Cytosol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04" y="6371302"/>
            <a:ext cx="3477704" cy="165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Raphael\Desktop 4\Temporary Export Files\4SG Replication delay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3996152"/>
            <a:ext cx="2615156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Raphael\Desktop 4\Temporary Export Files\Transfections WT, 4SG, 5SG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238" y="3996152"/>
            <a:ext cx="2183638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Raphael\Desktop 4\Temporary Export Files\WT transfection 48 hpT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537" y="1098580"/>
            <a:ext cx="2603799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Raphael\Desktop 4\Temporary Export Files\WT transfection 24 hpT.tif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16" y="1098580"/>
            <a:ext cx="260380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Raphael\Desktop 4\Temporary Export Files\Nuclei + CHT.tif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538" y="6552408"/>
            <a:ext cx="1928462" cy="16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2052"/>
          <p:cNvSpPr/>
          <p:nvPr/>
        </p:nvSpPr>
        <p:spPr>
          <a:xfrm>
            <a:off x="4797152" y="6895552"/>
            <a:ext cx="1187778" cy="999242"/>
          </a:xfrm>
          <a:custGeom>
            <a:avLst/>
            <a:gdLst>
              <a:gd name="connsiteX0" fmla="*/ 0 w 1187778"/>
              <a:gd name="connsiteY0" fmla="*/ 999242 h 999242"/>
              <a:gd name="connsiteX1" fmla="*/ 377072 w 1187778"/>
              <a:gd name="connsiteY1" fmla="*/ 560895 h 999242"/>
              <a:gd name="connsiteX2" fmla="*/ 1187778 w 1187778"/>
              <a:gd name="connsiteY2" fmla="*/ 0 h 99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7778" h="999242">
                <a:moveTo>
                  <a:pt x="0" y="999242"/>
                </a:moveTo>
                <a:cubicBezTo>
                  <a:pt x="89554" y="863338"/>
                  <a:pt x="179109" y="727435"/>
                  <a:pt x="377072" y="560895"/>
                </a:cubicBezTo>
                <a:cubicBezTo>
                  <a:pt x="575035" y="394355"/>
                  <a:pt x="881406" y="197177"/>
                  <a:pt x="1187778" y="0"/>
                </a:cubicBezTo>
              </a:path>
            </a:pathLst>
          </a:cu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85"/>
          <p:cNvSpPr/>
          <p:nvPr/>
        </p:nvSpPr>
        <p:spPr>
          <a:xfrm flipV="1">
            <a:off x="4797152" y="6823544"/>
            <a:ext cx="1187778" cy="999242"/>
          </a:xfrm>
          <a:custGeom>
            <a:avLst/>
            <a:gdLst>
              <a:gd name="connsiteX0" fmla="*/ 0 w 1187778"/>
              <a:gd name="connsiteY0" fmla="*/ 999242 h 999242"/>
              <a:gd name="connsiteX1" fmla="*/ 377072 w 1187778"/>
              <a:gd name="connsiteY1" fmla="*/ 560895 h 999242"/>
              <a:gd name="connsiteX2" fmla="*/ 1187778 w 1187778"/>
              <a:gd name="connsiteY2" fmla="*/ 0 h 99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7778" h="999242">
                <a:moveTo>
                  <a:pt x="0" y="999242"/>
                </a:moveTo>
                <a:cubicBezTo>
                  <a:pt x="89554" y="863338"/>
                  <a:pt x="179109" y="727435"/>
                  <a:pt x="377072" y="560895"/>
                </a:cubicBezTo>
                <a:cubicBezTo>
                  <a:pt x="575035" y="394355"/>
                  <a:pt x="881406" y="197177"/>
                  <a:pt x="1187778" y="0"/>
                </a:cubicBezTo>
              </a:path>
            </a:pathLst>
          </a:cu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563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</Words>
  <Application>Microsoft Office PowerPoint</Application>
  <PresentationFormat>Bildschirmpräsentation (4:3)</PresentationFormat>
  <Paragraphs>128</Paragraphs>
  <Slides>9</Slides>
  <Notes>2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0" baseType="lpstr">
      <vt:lpstr>Larissa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Raphael</dc:creator>
  <cp:lastModifiedBy>Raphael Wolfisberg</cp:lastModifiedBy>
  <cp:revision>183</cp:revision>
  <cp:lastPrinted>2015-06-20T09:08:48Z</cp:lastPrinted>
  <dcterms:created xsi:type="dcterms:W3CDTF">2015-05-27T13:40:01Z</dcterms:created>
  <dcterms:modified xsi:type="dcterms:W3CDTF">2015-09-28T14:24:43Z</dcterms:modified>
</cp:coreProperties>
</file>